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9" r:id="rId4"/>
    <p:sldId id="300" r:id="rId5"/>
    <p:sldId id="292" r:id="rId6"/>
    <p:sldId id="296" r:id="rId7"/>
    <p:sldId id="301" r:id="rId8"/>
    <p:sldId id="258" r:id="rId9"/>
    <p:sldId id="302" r:id="rId10"/>
    <p:sldId id="259" r:id="rId11"/>
    <p:sldId id="262" r:id="rId12"/>
    <p:sldId id="263" r:id="rId13"/>
    <p:sldId id="276" r:id="rId14"/>
    <p:sldId id="260" r:id="rId15"/>
    <p:sldId id="306" r:id="rId16"/>
    <p:sldId id="286" r:id="rId17"/>
    <p:sldId id="287" r:id="rId18"/>
    <p:sldId id="303" r:id="rId19"/>
    <p:sldId id="295" r:id="rId20"/>
    <p:sldId id="265" r:id="rId21"/>
    <p:sldId id="297" r:id="rId22"/>
    <p:sldId id="298" r:id="rId23"/>
    <p:sldId id="304" r:id="rId24"/>
    <p:sldId id="294" r:id="rId25"/>
    <p:sldId id="290" r:id="rId26"/>
    <p:sldId id="305" r:id="rId27"/>
    <p:sldId id="261" r:id="rId28"/>
    <p:sldId id="291" r:id="rId29"/>
    <p:sldId id="285" r:id="rId30"/>
    <p:sldId id="288" r:id="rId31"/>
    <p:sldId id="277" r:id="rId32"/>
    <p:sldId id="284" r:id="rId33"/>
    <p:sldId id="278" r:id="rId34"/>
    <p:sldId id="279" r:id="rId35"/>
    <p:sldId id="280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2"/>
    <p:restoredTop sz="94680"/>
  </p:normalViewPr>
  <p:slideViewPr>
    <p:cSldViewPr snapToGrid="0" snapToObjects="1">
      <p:cViewPr>
        <p:scale>
          <a:sx n="142" d="100"/>
          <a:sy n="142" d="100"/>
        </p:scale>
        <p:origin x="1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513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81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08.06.22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higginson.co.uk/lmc/help.html" TargetMode="External"/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 dirty="0"/>
              <a:t>Was CPU macht: </a:t>
            </a:r>
            <a:r>
              <a:rPr lang="de-CH" b="1" dirty="0"/>
              <a:t>Befehle</a:t>
            </a:r>
            <a:r>
              <a:rPr lang="de-CH" dirty="0"/>
              <a:t> ausführen</a:t>
            </a:r>
          </a:p>
          <a:p>
            <a:r>
              <a:rPr lang="de-CH" dirty="0"/>
              <a:t>CPU </a:t>
            </a:r>
            <a:r>
              <a:rPr lang="de-CH" b="1" dirty="0"/>
              <a:t>kennt nur Binärzahlen </a:t>
            </a:r>
            <a:r>
              <a:rPr lang="de-CH" dirty="0"/>
              <a:t>(0 &amp; 1)</a:t>
            </a:r>
          </a:p>
          <a:p>
            <a:r>
              <a:rPr lang="de-CH" dirty="0"/>
              <a:t>Befehle, die CPU ausführen soll, müssen also in Sprache sein, die CPU versteht</a:t>
            </a:r>
          </a:p>
          <a:p>
            <a:r>
              <a:rPr lang="de-CH" dirty="0"/>
              <a:t>Beispiel: 10010100111011010010100101001101010010110101001…</a:t>
            </a:r>
          </a:p>
          <a:p>
            <a:r>
              <a:rPr lang="de-CH" dirty="0"/>
              <a:t>Diese Sprache heisst </a:t>
            </a:r>
            <a:r>
              <a:rPr lang="de-CH" b="1" dirty="0"/>
              <a:t>Maschinensprache</a:t>
            </a:r>
            <a:endParaRPr lang="de-CH" i="1" dirty="0"/>
          </a:p>
          <a:p>
            <a:r>
              <a:rPr lang="de-CH" b="1" dirty="0"/>
              <a:t>Verschiedene CPUs </a:t>
            </a:r>
            <a:r>
              <a:rPr lang="de-CH" dirty="0"/>
              <a:t>haben verschiedene</a:t>
            </a:r>
            <a:br>
              <a:rPr lang="de-CH" dirty="0"/>
            </a:br>
            <a:r>
              <a:rPr lang="de-CH" dirty="0"/>
              <a:t>Maschinensprachen (aber alle rein binär)</a:t>
            </a:r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’x =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Benutzer:in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passiert 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Benutzer:in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35E3394-04D6-3C55-A879-B505C878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4" y="2768049"/>
            <a:ext cx="1868278" cy="3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1666BF8-2DA2-6272-D250-0E93EE8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87" y="81771"/>
            <a:ext cx="5917613" cy="2570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60" y="-13246"/>
            <a:ext cx="4511040" cy="914475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59" y="996246"/>
            <a:ext cx="11198469" cy="5861754"/>
          </a:xfrm>
        </p:spPr>
        <p:txBody>
          <a:bodyPr>
            <a:normAutofit/>
          </a:bodyPr>
          <a:lstStyle/>
          <a:p>
            <a:r>
              <a:rPr lang="de-CH" dirty="0"/>
              <a:t>Wollen jetzt blauen Teil, also </a:t>
            </a:r>
            <a:r>
              <a:rPr lang="de-CH" b="1" dirty="0"/>
              <a:t>was im</a:t>
            </a:r>
            <a:br>
              <a:rPr lang="de-CH" b="1" dirty="0"/>
            </a:br>
            <a:r>
              <a:rPr lang="de-CH" b="1" dirty="0"/>
              <a:t>Hintergrund passiert</a:t>
            </a:r>
            <a:r>
              <a:rPr lang="de-CH" dirty="0"/>
              <a:t>, genauer</a:t>
            </a:r>
            <a:br>
              <a:rPr lang="de-CH" dirty="0"/>
            </a:br>
            <a:r>
              <a:rPr lang="de-CH" dirty="0"/>
              <a:t>anschauen!</a:t>
            </a:r>
          </a:p>
          <a:p>
            <a:r>
              <a:rPr lang="de-CH" dirty="0"/>
              <a:t>Maschinensprache programmieren ist </a:t>
            </a:r>
            <a:br>
              <a:rPr lang="de-CH" dirty="0"/>
            </a:br>
            <a:r>
              <a:rPr lang="de-CH" dirty="0"/>
              <a:t>praktisch unmöglich für Menschen,</a:t>
            </a:r>
            <a:br>
              <a:rPr lang="de-CH" dirty="0"/>
            </a:br>
            <a:r>
              <a:rPr lang="de-CH" dirty="0"/>
              <a:t>deshalb …</a:t>
            </a:r>
          </a:p>
          <a:p>
            <a:r>
              <a:rPr lang="de-CH" b="1" dirty="0"/>
              <a:t>Assembler</a:t>
            </a:r>
            <a:r>
              <a:rPr lang="de-CH" dirty="0"/>
              <a:t>: </a:t>
            </a:r>
            <a:r>
              <a:rPr lang="de-CH" i="1" dirty="0"/>
              <a:t>Übersetzung von Maschinensprache </a:t>
            </a:r>
            <a:r>
              <a:rPr lang="de-CH" dirty="0"/>
              <a:t>(binär) in etwas, was für Menschen noch verständlich ist (Buchstaben, Zahlen).</a:t>
            </a:r>
          </a:p>
          <a:p>
            <a:r>
              <a:rPr lang="de-CH" dirty="0"/>
              <a:t>Genauer: </a:t>
            </a:r>
            <a:r>
              <a:rPr lang="de-CH" b="1" dirty="0"/>
              <a:t>Assembly Language</a:t>
            </a:r>
          </a:p>
          <a:p>
            <a:r>
              <a:rPr lang="de-CH" dirty="0"/>
              <a:t>Beispiel: Maschinensprache -&gt; </a:t>
            </a:r>
            <a:r>
              <a:rPr lang="de-CH" dirty="0" err="1"/>
              <a:t>Aseembly</a:t>
            </a:r>
            <a:r>
              <a:rPr lang="de-CH" dirty="0"/>
              <a:t> Language</a:t>
            </a:r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D1652-82DA-98DC-8EBD-00EB055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806" y="5116149"/>
            <a:ext cx="1014022" cy="149120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22CA2B-3F87-B910-0C30-C14192799DF9}"/>
              </a:ext>
            </a:extLst>
          </p:cNvPr>
          <p:cNvSpPr txBox="1"/>
          <p:nvPr/>
        </p:nvSpPr>
        <p:spPr>
          <a:xfrm>
            <a:off x="8225187" y="4993056"/>
            <a:ext cx="1321196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00101 1100011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00001 1100010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00011 1100011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01001 0000000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00000 0000000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4429750-693C-BB8A-9E6A-A30A82E4194C}"/>
              </a:ext>
            </a:extLst>
          </p:cNvPr>
          <p:cNvSpPr/>
          <p:nvPr/>
        </p:nvSpPr>
        <p:spPr>
          <a:xfrm>
            <a:off x="9612477" y="5656464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46"/>
            <a:ext cx="4511040" cy="914475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6246"/>
            <a:ext cx="11198469" cy="5861754"/>
          </a:xfrm>
        </p:spPr>
        <p:txBody>
          <a:bodyPr>
            <a:normAutofit lnSpcReduction="10000"/>
          </a:bodyPr>
          <a:lstStyle/>
          <a:p>
            <a:r>
              <a:rPr lang="de-CH" dirty="0"/>
              <a:t>Beispiel: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Aus «Little Man Computer»: einfache Computer-Simulation</a:t>
            </a:r>
          </a:p>
          <a:p>
            <a:r>
              <a:rPr lang="de-CH" dirty="0"/>
              <a:t>Wie kommt man von «</a:t>
            </a:r>
            <a:r>
              <a:rPr lang="de-CH" dirty="0">
                <a:solidFill>
                  <a:srgbClr val="00B050"/>
                </a:solidFill>
              </a:rPr>
              <a:t>00101</a:t>
            </a:r>
            <a:r>
              <a:rPr lang="de-CH" dirty="0"/>
              <a:t> </a:t>
            </a:r>
            <a:r>
              <a:rPr lang="de-CH" dirty="0">
                <a:solidFill>
                  <a:srgbClr val="FF0000"/>
                </a:solidFill>
              </a:rPr>
              <a:t>1100011</a:t>
            </a:r>
            <a:r>
              <a:rPr lang="de-CH" dirty="0"/>
              <a:t>» auf «</a:t>
            </a:r>
            <a:r>
              <a:rPr lang="de-CH" dirty="0">
                <a:solidFill>
                  <a:srgbClr val="00B050"/>
                </a:solidFill>
              </a:rPr>
              <a:t>LDA</a:t>
            </a:r>
            <a:r>
              <a:rPr lang="de-CH" dirty="0"/>
              <a:t> 97»?</a:t>
            </a:r>
          </a:p>
          <a:p>
            <a:r>
              <a:rPr lang="de-CH" dirty="0"/>
              <a:t>Braucht ’Entzifferungsschlüssel’, genannt </a:t>
            </a:r>
            <a:r>
              <a:rPr lang="de-CH" b="1" dirty="0" err="1"/>
              <a:t>Instruction</a:t>
            </a:r>
            <a:r>
              <a:rPr lang="de-CH" b="1" dirty="0"/>
              <a:t> Set</a:t>
            </a:r>
            <a:r>
              <a:rPr lang="de-CH" dirty="0"/>
              <a:t>:</a:t>
            </a:r>
          </a:p>
          <a:p>
            <a:pPr lvl="1"/>
            <a:r>
              <a:rPr lang="de-CH" dirty="0">
                <a:solidFill>
                  <a:srgbClr val="00B050"/>
                </a:solidFill>
              </a:rPr>
              <a:t>Erste 5 Bits: 00101</a:t>
            </a:r>
            <a:r>
              <a:rPr lang="de-CH" baseline="-25000" dirty="0">
                <a:solidFill>
                  <a:srgbClr val="00B050"/>
                </a:solidFill>
              </a:rPr>
              <a:t>2</a:t>
            </a:r>
            <a:r>
              <a:rPr lang="de-CH" dirty="0">
                <a:solidFill>
                  <a:srgbClr val="00B050"/>
                </a:solidFill>
              </a:rPr>
              <a:t> = 5</a:t>
            </a:r>
            <a:r>
              <a:rPr lang="de-CH" baseline="-25000" dirty="0">
                <a:solidFill>
                  <a:srgbClr val="00B050"/>
                </a:solidFill>
              </a:rPr>
              <a:t>10,</a:t>
            </a:r>
            <a:br>
              <a:rPr lang="de-CH" baseline="-25000" dirty="0">
                <a:solidFill>
                  <a:srgbClr val="00B050"/>
                </a:solidFill>
              </a:rPr>
            </a:br>
            <a:r>
              <a:rPr lang="de-CH" dirty="0">
                <a:solidFill>
                  <a:srgbClr val="00B050"/>
                </a:solidFill>
              </a:rPr>
              <a:t>Code von </a:t>
            </a:r>
            <a:r>
              <a:rPr lang="de-CH" dirty="0" err="1">
                <a:solidFill>
                  <a:srgbClr val="00B050"/>
                </a:solidFill>
              </a:rPr>
              <a:t>Instruction</a:t>
            </a:r>
            <a:r>
              <a:rPr lang="de-CH" dirty="0">
                <a:solidFill>
                  <a:srgbClr val="00B050"/>
                </a:solidFill>
              </a:rPr>
              <a:t> Set</a:t>
            </a:r>
            <a:endParaRPr lang="de-CH" baseline="-25000" dirty="0">
              <a:solidFill>
                <a:srgbClr val="00B050"/>
              </a:solidFill>
            </a:endParaRPr>
          </a:p>
          <a:p>
            <a:pPr lvl="1"/>
            <a:r>
              <a:rPr lang="de-CH" dirty="0">
                <a:solidFill>
                  <a:srgbClr val="FF0000"/>
                </a:solidFill>
              </a:rPr>
              <a:t>Restliche 7 Bits: Binärzahl in</a:t>
            </a:r>
            <a:br>
              <a:rPr lang="de-CH" dirty="0">
                <a:solidFill>
                  <a:srgbClr val="FF0000"/>
                </a:solidFill>
              </a:rPr>
            </a:br>
            <a:r>
              <a:rPr lang="de-CH" dirty="0">
                <a:solidFill>
                  <a:srgbClr val="FF0000"/>
                </a:solidFill>
              </a:rPr>
              <a:t>Dezimalzahl umwandeln,</a:t>
            </a:r>
            <a:br>
              <a:rPr lang="de-CH" dirty="0">
                <a:solidFill>
                  <a:srgbClr val="FF0000"/>
                </a:solidFill>
              </a:rPr>
            </a:br>
            <a:r>
              <a:rPr lang="de-CH" dirty="0">
                <a:solidFill>
                  <a:srgbClr val="FF0000"/>
                </a:solidFill>
              </a:rPr>
              <a:t>gibt Speicherort an</a:t>
            </a:r>
            <a:endParaRPr lang="de-CH" dirty="0"/>
          </a:p>
          <a:p>
            <a:r>
              <a:rPr lang="de-CH" dirty="0"/>
              <a:t>Kann mit Assembler </a:t>
            </a:r>
            <a:r>
              <a:rPr lang="de-CH" b="1" dirty="0"/>
              <a:t>CPU direkt </a:t>
            </a:r>
            <a:r>
              <a:rPr lang="de-CH" dirty="0"/>
              <a:t>programmieren -&gt; maximal effizient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C5CB0F-A11F-91C9-B352-AE5D6CEE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40" y="398418"/>
            <a:ext cx="1014022" cy="14912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CB1CACF-62FF-2EFA-79E0-6A890579D789}"/>
              </a:ext>
            </a:extLst>
          </p:cNvPr>
          <p:cNvSpPr txBox="1"/>
          <p:nvPr/>
        </p:nvSpPr>
        <p:spPr>
          <a:xfrm>
            <a:off x="3610121" y="275325"/>
            <a:ext cx="1321196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00101 1100011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00001 1100010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00011 1100011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01001 0000000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00000 0000000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6573487-2ABE-DAAA-F3B3-280E6B4B91A1}"/>
              </a:ext>
            </a:extLst>
          </p:cNvPr>
          <p:cNvSpPr/>
          <p:nvPr/>
        </p:nvSpPr>
        <p:spPr>
          <a:xfrm>
            <a:off x="4997411" y="938733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343E67-4F42-BF93-2D7F-BBA17553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98" y="3328596"/>
            <a:ext cx="5399205" cy="1541200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3360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21800" cy="1325563"/>
          </a:xfrm>
        </p:spPr>
        <p:txBody>
          <a:bodyPr/>
          <a:lstStyle/>
          <a:p>
            <a:r>
              <a:rPr lang="de-CH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Besprecht in 2-3er Gruppen und macht Notizen: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Erkläre, was </a:t>
            </a:r>
            <a:r>
              <a:rPr lang="de-CH" b="1" dirty="0"/>
              <a:t>Maschinensprache</a:t>
            </a:r>
            <a:r>
              <a:rPr lang="de-CH" dirty="0"/>
              <a:t> ist.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 was </a:t>
            </a:r>
            <a:r>
              <a:rPr lang="de-CH" b="1" dirty="0"/>
              <a:t>im Hintergrund passiert</a:t>
            </a:r>
            <a:r>
              <a:rPr lang="de-CH" dirty="0"/>
              <a:t>, wenn man ein </a:t>
            </a:r>
            <a:r>
              <a:rPr lang="de-CH" b="1" dirty="0"/>
              <a:t>Python</a:t>
            </a:r>
            <a:r>
              <a:rPr lang="de-CH" dirty="0"/>
              <a:t>-Programm laufen lässt.</a:t>
            </a:r>
          </a:p>
          <a:p>
            <a:pPr marL="514350" indent="-514350">
              <a:buFont typeface="+mj-lt"/>
              <a:buAutoNum type="arabicPeriod"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9021"/>
              </p:ext>
            </p:extLst>
          </p:nvPr>
        </p:nvGraphicFramePr>
        <p:xfrm>
          <a:off x="2032000" y="4295986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Zusammenfassung: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73382"/>
              </p:ext>
            </p:extLst>
          </p:nvPr>
        </p:nvGraphicFramePr>
        <p:xfrm>
          <a:off x="965200" y="2424931"/>
          <a:ext cx="971296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8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61178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Am einfachsten zu programmieren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Fast «Muttersprache» der CPU</a:t>
                      </a:r>
                    </a:p>
                    <a:p>
                      <a:endParaRPr lang="de-CH" dirty="0"/>
                    </a:p>
                    <a:p>
                      <a:r>
                        <a:rPr lang="de-CH" dirty="0"/>
                        <a:t>Viel besser verständlich wie Maschinensprache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Nahe an Hardware, da quasi «Muttersprache» der 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Weit weg von Hardware (ineffizient),</a:t>
                      </a:r>
                    </a:p>
                    <a:p>
                      <a:r>
                        <a:rPr lang="de-CH" dirty="0"/>
                        <a:t>Muss zuerst installiert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Viel schwieriger als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Praktisch unverständlich für Menschen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x = 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ADD 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10010100101011001001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4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4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Rechnung</a:t>
            </a:r>
          </a:p>
        </p:txBody>
      </p:sp>
    </p:spTree>
    <p:extLst>
      <p:ext uri="{BB962C8B-B14F-4D97-AF65-F5344CB8AC3E}">
        <p14:creationId xmlns:p14="http://schemas.microsoft.com/office/powerpoint/2010/main" val="154142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0FB7-EDF6-7C03-9041-2348FFE9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Anspruchsvolle 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4557B-1AC0-A62C-892B-E93B48F26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mit Computer berechnen: 30 + 12 = ?</a:t>
            </a:r>
          </a:p>
          <a:p>
            <a:r>
              <a:rPr lang="de-CH" dirty="0"/>
              <a:t>Berechne mit Python! Wer hat es zuerst?</a:t>
            </a:r>
          </a:p>
          <a:p>
            <a:r>
              <a:rPr lang="de-CH" dirty="0"/>
              <a:t>Lösung: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r>
              <a:rPr lang="de-CH" dirty="0"/>
              <a:t>Doch was passiert </a:t>
            </a:r>
            <a:r>
              <a:rPr lang="de-CH" i="1" dirty="0"/>
              <a:t>im Hintergrund</a:t>
            </a:r>
            <a:r>
              <a:rPr lang="de-CH" dirty="0"/>
              <a:t>?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C1FF13-77D8-1796-7A89-962D2FA0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16" y="3269563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 Unterrichtseinheit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3AB0-1D82-FF14-BC6D-426C1A59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 in Assembler/Maschinensprache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1674-3FE2-398E-1E0B-FADE5191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18690" cy="50323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dirty="0"/>
              <a:t>Müssen CPU dazu folgende Befehle geben: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70C0"/>
                </a:solidFill>
              </a:rPr>
              <a:t>30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70C0"/>
                </a:solidFill>
              </a:rPr>
              <a:t>10010010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B050"/>
                </a:solidFill>
              </a:rPr>
              <a:t>12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B050"/>
                </a:solidFill>
              </a:rPr>
              <a:t>10010011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Hohle Wert aus Arbeitsspeicher an Adresse </a:t>
            </a:r>
            <a:r>
              <a:rPr lang="de-CH" dirty="0">
                <a:solidFill>
                  <a:srgbClr val="0070C0"/>
                </a:solidFill>
              </a:rPr>
              <a:t>10010010 </a:t>
            </a:r>
            <a:r>
              <a:rPr lang="de-CH" dirty="0"/>
              <a:t>und merke dir diesen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Hole Wert an Adresse </a:t>
            </a:r>
            <a:r>
              <a:rPr lang="de-CH" dirty="0">
                <a:solidFill>
                  <a:srgbClr val="00B050"/>
                </a:solidFill>
              </a:rPr>
              <a:t>10010011 </a:t>
            </a:r>
            <a:r>
              <a:rPr lang="de-CH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… und addiere zum bisherigen Wert dazu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(also </a:t>
            </a:r>
            <a:r>
              <a:rPr lang="de-CH" b="1" dirty="0">
                <a:solidFill>
                  <a:srgbClr val="FF0000"/>
                </a:solidFill>
              </a:rPr>
              <a:t>42</a:t>
            </a:r>
            <a:r>
              <a:rPr lang="de-CH" dirty="0"/>
              <a:t>)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Zeige Wert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  <a:r>
              <a:rPr lang="de-CH" dirty="0"/>
              <a:t> auf Bildschirm an</a:t>
            </a:r>
          </a:p>
          <a:p>
            <a:r>
              <a:rPr lang="de-CH" dirty="0"/>
              <a:t>Achtung: In Realität bestehen ganze Befehle nur aus Nullen und Einsen! Und Adressen sind viel länger.</a:t>
            </a:r>
          </a:p>
        </p:txBody>
      </p:sp>
      <p:pic>
        <p:nvPicPr>
          <p:cNvPr id="4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35476379-3C8F-51FD-FE24-E64DF8273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8"/>
          <a:stretch/>
        </p:blipFill>
        <p:spPr bwMode="auto">
          <a:xfrm>
            <a:off x="8568857" y="1906668"/>
            <a:ext cx="3077898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CF9F0AB-8D80-BD1B-5E9A-5BCDD62B3E04}"/>
              </a:ext>
            </a:extLst>
          </p:cNvPr>
          <p:cNvSpPr txBox="1"/>
          <p:nvPr/>
        </p:nvSpPr>
        <p:spPr>
          <a:xfrm>
            <a:off x="8899572" y="26625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  <a:highlight>
                  <a:srgbClr val="000000"/>
                </a:highlight>
              </a:rPr>
              <a:t>10010010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FECA7F-827A-4D9D-BCC2-AB9D8973E7AC}"/>
              </a:ext>
            </a:extLst>
          </p:cNvPr>
          <p:cNvSpPr txBox="1"/>
          <p:nvPr/>
        </p:nvSpPr>
        <p:spPr>
          <a:xfrm>
            <a:off x="9047324" y="37318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  <a:highlight>
                  <a:srgbClr val="000000"/>
                </a:highlight>
              </a:rPr>
              <a:t>10010011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79FB1-45BF-8EBA-FEC0-B2CA744C7F50}"/>
              </a:ext>
            </a:extLst>
          </p:cNvPr>
          <p:cNvSpPr txBox="1"/>
          <p:nvPr/>
        </p:nvSpPr>
        <p:spPr>
          <a:xfrm>
            <a:off x="9145068" y="471808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  <a:highlight>
                  <a:srgbClr val="000000"/>
                </a:highlight>
              </a:rPr>
              <a:t>10010100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2F225F6-B33B-5326-74C5-7BF22E1CF1FD}"/>
              </a:ext>
            </a:extLst>
          </p:cNvPr>
          <p:cNvSpPr txBox="1"/>
          <p:nvPr/>
        </p:nvSpPr>
        <p:spPr>
          <a:xfrm>
            <a:off x="8568857" y="1424840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Adresse    |    Wert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2C45A5A-53A1-C81D-B39B-6114B4E61310}"/>
              </a:ext>
            </a:extLst>
          </p:cNvPr>
          <p:cNvSpPr txBox="1"/>
          <p:nvPr/>
        </p:nvSpPr>
        <p:spPr>
          <a:xfrm>
            <a:off x="10265888" y="266255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70C0"/>
                </a:solidFill>
              </a:rPr>
              <a:t>30</a:t>
            </a:r>
            <a:endParaRPr lang="de-CH" sz="3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ACBC11-2508-3984-CDA8-BD3CD8A3291C}"/>
              </a:ext>
            </a:extLst>
          </p:cNvPr>
          <p:cNvSpPr txBox="1"/>
          <p:nvPr/>
        </p:nvSpPr>
        <p:spPr>
          <a:xfrm>
            <a:off x="10296368" y="343757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A115701-C3F1-E136-E812-407E521653BF}"/>
              </a:ext>
            </a:extLst>
          </p:cNvPr>
          <p:cNvSpPr txBox="1"/>
          <p:nvPr/>
        </p:nvSpPr>
        <p:spPr>
          <a:xfrm>
            <a:off x="10303578" y="423917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FF000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9346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453B3-63EA-ECF0-D72D-72AD8D35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Addition: Vergleich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A8DC8A-6554-B0E7-C804-F43131AE1914}"/>
              </a:ext>
            </a:extLst>
          </p:cNvPr>
          <p:cNvSpPr txBox="1"/>
          <p:nvPr/>
        </p:nvSpPr>
        <p:spPr>
          <a:xfrm>
            <a:off x="6976236" y="1997765"/>
            <a:ext cx="450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Assembler / Maschinensprache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9B05D7-7498-A6A2-4CC3-A8698DB9A672}"/>
              </a:ext>
            </a:extLst>
          </p:cNvPr>
          <p:cNvSpPr txBox="1"/>
          <p:nvPr/>
        </p:nvSpPr>
        <p:spPr>
          <a:xfrm>
            <a:off x="2504136" y="1997765"/>
            <a:ext cx="14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Python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DE0592-896E-ED8D-680A-A34B66B0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58" y="3173186"/>
            <a:ext cx="4292600" cy="2019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86D29-86AA-E0B7-37F6-225E3B0B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755295-2C48-E199-AFE9-AB7D676F1410}"/>
              </a:ext>
            </a:extLst>
          </p:cNvPr>
          <p:cNvSpPr txBox="1"/>
          <p:nvPr/>
        </p:nvSpPr>
        <p:spPr>
          <a:xfrm>
            <a:off x="2115791" y="5923613"/>
            <a:ext cx="21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wir Coden)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5D54EA-B65D-6024-0161-AE16BC53D9B8}"/>
              </a:ext>
            </a:extLst>
          </p:cNvPr>
          <p:cNvSpPr txBox="1"/>
          <p:nvPr/>
        </p:nvSpPr>
        <p:spPr>
          <a:xfrm>
            <a:off x="7319800" y="5923613"/>
            <a:ext cx="352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der Computer macht)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32072C9-1C78-B589-FFFB-9C00C1FEEFF2}"/>
              </a:ext>
            </a:extLst>
          </p:cNvPr>
          <p:cNvCxnSpPr/>
          <p:nvPr/>
        </p:nvCxnSpPr>
        <p:spPr>
          <a:xfrm>
            <a:off x="5786203" y="2015462"/>
            <a:ext cx="0" cy="46428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3EA4FF5-DE64-E2F0-B459-843BF1735C3E}"/>
              </a:ext>
            </a:extLst>
          </p:cNvPr>
          <p:cNvSpPr/>
          <p:nvPr/>
        </p:nvSpPr>
        <p:spPr>
          <a:xfrm>
            <a:off x="209862" y="179882"/>
            <a:ext cx="11677338" cy="6430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5400" b="1" dirty="0"/>
              <a:t>CPU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F31AB5A-E846-D4AB-F751-106E439A0933}"/>
              </a:ext>
            </a:extLst>
          </p:cNvPr>
          <p:cNvSpPr/>
          <p:nvPr/>
        </p:nvSpPr>
        <p:spPr>
          <a:xfrm>
            <a:off x="839449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2CE40-03B9-6590-5482-3F88C008A584}"/>
              </a:ext>
            </a:extLst>
          </p:cNvPr>
          <p:cNvSpPr txBox="1"/>
          <p:nvPr/>
        </p:nvSpPr>
        <p:spPr>
          <a:xfrm>
            <a:off x="984609" y="1393341"/>
            <a:ext cx="475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Leute denken, was ich tue.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3A255-9DC7-6C28-93F4-681B3DFEFDC8}"/>
              </a:ext>
            </a:extLst>
          </p:cNvPr>
          <p:cNvSpPr txBox="1"/>
          <p:nvPr/>
        </p:nvSpPr>
        <p:spPr>
          <a:xfrm>
            <a:off x="7663607" y="1396582"/>
            <a:ext cx="196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ich tue.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D601D84-6767-DEDE-C3FA-EAA3A8ECB529}"/>
              </a:ext>
            </a:extLst>
          </p:cNvPr>
          <p:cNvSpPr/>
          <p:nvPr/>
        </p:nvSpPr>
        <p:spPr>
          <a:xfrm>
            <a:off x="6363324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500" dirty="0"/>
              <a:t>1010011010001000100111000011100000000111000111110111001110101000001110110000101000111110010101100001001100011001100110001100010100100110110000011000111111100010100010000110101111001100111010000000110110011101010110100010010000101111010101001110010111100111000010001111000001010010001110000101010101011111010100000100000100010011001011000011110010110001100000110100000101011110111010101110101011110000011101011010101010000001000011111000110011000001100010101111111101010100110011011111001000011101101111001010011100101111001010001100011111100001100010000000110101111011101010000100110110000110010011010001001100101011010111010000100001100111010000111101100000010011000101000100110011100111101010111100100100001110010101101001111000110100110110011011111111101000101011101010001011111001001001010111011000110001101010010101101001010110100000110001100111100111100111011001001111001010101011001000011110101100111100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092C85-318B-EA95-7953-8D4A4099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70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F15BA-7A5C-9A87-F169-1AEDE531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D66ED-F65A-CBED-3392-051FA3958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514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lvl="1"/>
            <a:r>
              <a:rPr lang="de-CH" dirty="0"/>
              <a:t>Wie baut man einen Computer?</a:t>
            </a:r>
          </a:p>
          <a:p>
            <a:pPr lvl="1"/>
            <a:r>
              <a:rPr lang="de-CH" dirty="0"/>
              <a:t>Nach welchen Schritten geht Computer beim Ausführen von Programmen auf?</a:t>
            </a:r>
          </a:p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b="1" dirty="0"/>
              <a:t>Von-Neumann-Architektur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Moderne Computer basieren (mehrheitlich) auf Von-Neumann-Architektur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dirty="0"/>
              <a:t>1945 von John von Neumann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352C99AD-6339-E553-2EFA-3D3A3887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62" y="2985056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5" y="1155774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365125"/>
            <a:ext cx="11087986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825624"/>
            <a:ext cx="8505574" cy="5032376"/>
          </a:xfrm>
        </p:spPr>
        <p:txBody>
          <a:bodyPr>
            <a:normAutofit/>
          </a:bodyPr>
          <a:lstStyle/>
          <a:p>
            <a:r>
              <a:rPr lang="de-CH" dirty="0"/>
              <a:t>Computer besteht aus </a:t>
            </a:r>
            <a:r>
              <a:rPr lang="de-CH" b="1" dirty="0"/>
              <a:t>drei Hauptkomponenten</a:t>
            </a:r>
            <a:r>
              <a:rPr lang="de-CH" dirty="0"/>
              <a:t>:</a:t>
            </a:r>
          </a:p>
          <a:p>
            <a:pPr lvl="1"/>
            <a:r>
              <a:rPr lang="de-CH" b="1" dirty="0"/>
              <a:t>CPU</a:t>
            </a:r>
          </a:p>
          <a:p>
            <a:pPr lvl="1"/>
            <a:r>
              <a:rPr lang="de-CH" b="1" dirty="0"/>
              <a:t>Memory</a:t>
            </a:r>
            <a:r>
              <a:rPr lang="de-CH" dirty="0"/>
              <a:t> (RAM)</a:t>
            </a:r>
          </a:p>
          <a:p>
            <a:pPr lvl="1"/>
            <a:r>
              <a:rPr lang="de-CH" b="1" dirty="0"/>
              <a:t>Input / Output</a:t>
            </a:r>
          </a:p>
          <a:p>
            <a:r>
              <a:rPr lang="de-CH" dirty="0"/>
              <a:t>CPU beinhaltet:</a:t>
            </a:r>
          </a:p>
          <a:p>
            <a:pPr lvl="1"/>
            <a:r>
              <a:rPr lang="de-CH" b="1" dirty="0"/>
              <a:t>Rechenwerk </a:t>
            </a:r>
            <a:r>
              <a:rPr lang="de-CH" dirty="0"/>
              <a:t>(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Logic</a:t>
            </a:r>
            <a:r>
              <a:rPr lang="de-CH" dirty="0"/>
              <a:t> Unit, ALU):</a:t>
            </a:r>
          </a:p>
          <a:p>
            <a:pPr lvl="2"/>
            <a:r>
              <a:rPr lang="de-CH" dirty="0"/>
              <a:t>kann Rechnen</a:t>
            </a:r>
          </a:p>
          <a:p>
            <a:pPr lvl="2"/>
            <a:r>
              <a:rPr lang="de-CH" dirty="0"/>
              <a:t>z.B. zwei Zahlen addieren</a:t>
            </a:r>
          </a:p>
          <a:p>
            <a:pPr lvl="1"/>
            <a:r>
              <a:rPr lang="de-CH" b="1" dirty="0"/>
              <a:t>Steuerwerk</a:t>
            </a:r>
            <a:r>
              <a:rPr lang="de-CH" dirty="0"/>
              <a:t> (Control Unit):</a:t>
            </a:r>
          </a:p>
          <a:p>
            <a:pPr lvl="2"/>
            <a:r>
              <a:rPr lang="de-CH" dirty="0"/>
              <a:t>«Dirigentin» der CPU</a:t>
            </a:r>
          </a:p>
          <a:p>
            <a:pPr lvl="2"/>
            <a:r>
              <a:rPr lang="de-CH" dirty="0"/>
              <a:t>Stellt sicher, dass korrekte Schritte in richtiger Reihenfolge ausgeführt werden</a:t>
            </a:r>
          </a:p>
          <a:p>
            <a:pPr lvl="2"/>
            <a:r>
              <a:rPr lang="de-CH" dirty="0"/>
              <a:t>Führt Von-Neumann-Instruktionszyklus aus (siehe später)</a:t>
            </a:r>
          </a:p>
        </p:txBody>
      </p:sp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7527F36-9741-E3EE-78E6-58B22C5E241A}"/>
              </a:ext>
            </a:extLst>
          </p:cNvPr>
          <p:cNvSpPr/>
          <p:nvPr/>
        </p:nvSpPr>
        <p:spPr>
          <a:xfrm>
            <a:off x="162838" y="212942"/>
            <a:ext cx="11862148" cy="65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2400" b="1" dirty="0"/>
              <a:t>Central Processing Unit (CPU)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AB2784-FB54-EECB-9DC7-FA26C91DC38E}"/>
              </a:ext>
            </a:extLst>
          </p:cNvPr>
          <p:cNvSpPr/>
          <p:nvPr/>
        </p:nvSpPr>
        <p:spPr>
          <a:xfrm>
            <a:off x="274311" y="750256"/>
            <a:ext cx="6067111" cy="3572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94F00E-1BCD-CED1-BBAC-2A715F3CDC59}"/>
              </a:ext>
            </a:extLst>
          </p:cNvPr>
          <p:cNvSpPr/>
          <p:nvPr/>
        </p:nvSpPr>
        <p:spPr>
          <a:xfrm>
            <a:off x="6676372" y="2392471"/>
            <a:ext cx="5241315" cy="4252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Rechenwerk / ALU</a:t>
            </a:r>
          </a:p>
        </p:txBody>
      </p:sp>
      <p:pic>
        <p:nvPicPr>
          <p:cNvPr id="8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E9266C79-D81E-C057-3DE8-D36A2C4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9" y="2979505"/>
            <a:ext cx="4948914" cy="32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D5DA91C4-C718-12FE-77A4-4759B1E9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" y="1081477"/>
            <a:ext cx="5482425" cy="30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6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45315" cy="4862739"/>
          </a:xfrm>
        </p:spPr>
        <p:txBody>
          <a:bodyPr/>
          <a:lstStyle/>
          <a:p>
            <a:r>
              <a:rPr lang="de-CH" dirty="0"/>
              <a:t>Assembler/Maschinensprache-Code wird im Memory abgelegt …</a:t>
            </a:r>
          </a:p>
          <a:p>
            <a:r>
              <a:rPr lang="de-CH" dirty="0"/>
              <a:t>… und von CPU Zeile für Zeile durchgegangen</a:t>
            </a:r>
          </a:p>
          <a:p>
            <a:r>
              <a:rPr lang="de-CH" dirty="0"/>
              <a:t>Für </a:t>
            </a:r>
            <a:r>
              <a:rPr lang="de-CH" i="1" dirty="0"/>
              <a:t>jede Zeile </a:t>
            </a:r>
            <a:r>
              <a:rPr lang="de-CH" dirty="0"/>
              <a:t>(also jede Instruktion) wird gesamter </a:t>
            </a:r>
            <a:r>
              <a:rPr lang="de-CH" b="1" dirty="0"/>
              <a:t>Von-Neumann-Instruktionszyklus </a:t>
            </a:r>
            <a:r>
              <a:rPr lang="de-CH" dirty="0"/>
              <a:t>durchgeführt: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b="1" dirty="0"/>
              <a:t> </a:t>
            </a:r>
            <a:r>
              <a:rPr lang="de-CH" dirty="0"/>
              <a:t>(holen gehen):</a:t>
            </a:r>
          </a:p>
          <a:p>
            <a:pPr lvl="2"/>
            <a:r>
              <a:rPr lang="de-CH" dirty="0"/>
              <a:t>Hole im Speicher die nächste Instruktion – quasi die nächste</a:t>
            </a:r>
            <a:br>
              <a:rPr lang="de-CH" dirty="0"/>
            </a:br>
            <a:r>
              <a:rPr lang="de-CH" dirty="0"/>
              <a:t>Zeile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 (decodieren):</a:t>
            </a:r>
          </a:p>
          <a:p>
            <a:pPr lvl="2"/>
            <a:r>
              <a:rPr lang="de-CH" dirty="0"/>
              <a:t>Entschlüssle, was diese bedeutet.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 (ausführen):</a:t>
            </a:r>
          </a:p>
          <a:p>
            <a:pPr lvl="2"/>
            <a:r>
              <a:rPr lang="de-CH" dirty="0"/>
              <a:t>Führe sie aus.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1" y="3834976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heute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Ziele:</a:t>
            </a:r>
          </a:p>
          <a:p>
            <a:pPr lvl="1"/>
            <a:r>
              <a:rPr lang="de-CH" dirty="0"/>
              <a:t>Verstehen, wie Computer 30 + 12 berechnet</a:t>
            </a:r>
          </a:p>
          <a:p>
            <a:pPr lvl="1"/>
            <a:r>
              <a:rPr lang="de-CH" dirty="0"/>
              <a:t>Beim </a:t>
            </a:r>
            <a:r>
              <a:rPr lang="de-CH" b="1" dirty="0" err="1"/>
              <a:t>Kahoot</a:t>
            </a:r>
            <a:r>
              <a:rPr lang="de-CH" dirty="0"/>
              <a:t> gewinnen!</a:t>
            </a:r>
          </a:p>
          <a:p>
            <a:r>
              <a:rPr lang="de-CH" b="1" dirty="0"/>
              <a:t>Inhalt: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Aufbau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Sprache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Rechnung 30+12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19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D8790-9813-5C1F-116D-AE84FA2E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04733-AD5E-A707-B494-86857028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nun selbst Assembler ganz </a:t>
            </a:r>
            <a:r>
              <a:rPr lang="de-CH" i="1" dirty="0"/>
              <a:t>einfache Programme </a:t>
            </a:r>
            <a:r>
              <a:rPr lang="de-CH" dirty="0"/>
              <a:t>schreiben</a:t>
            </a:r>
          </a:p>
          <a:p>
            <a:r>
              <a:rPr lang="de-CH" dirty="0"/>
              <a:t>Beispiel: Zwei Zahlen addieren</a:t>
            </a:r>
          </a:p>
          <a:p>
            <a:r>
              <a:rPr lang="de-CH" dirty="0"/>
              <a:t>Nutzen «</a:t>
            </a:r>
            <a:r>
              <a:rPr lang="de-CH" b="1" dirty="0"/>
              <a:t>Little Man Computer</a:t>
            </a:r>
            <a:r>
              <a:rPr lang="de-CH" dirty="0"/>
              <a:t>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Help: </a:t>
            </a:r>
            <a:r>
              <a:rPr lang="de-CH" dirty="0">
                <a:hlinkClick r:id="rId3"/>
              </a:rPr>
              <a:t>https://peterhigginson.co.uk/lmc/help.html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1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593F5FA-8995-AE67-BDF3-5A3565D1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58" y="1675586"/>
            <a:ext cx="5736218" cy="352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BF4E5E8-210C-574D-0C33-BFECA7267C7A}"/>
              </a:ext>
            </a:extLst>
          </p:cNvPr>
          <p:cNvSpPr/>
          <p:nvPr/>
        </p:nvSpPr>
        <p:spPr>
          <a:xfrm>
            <a:off x="154971" y="3429000"/>
            <a:ext cx="3015554" cy="3304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6004560" y="614027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5132420"/>
            <a:ext cx="2770433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3827477" y="5453540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287727" y="3798243"/>
            <a:ext cx="2770433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  <p:pic>
        <p:nvPicPr>
          <p:cNvPr id="24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79249DE6-A254-748C-B666-6B1664C8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7" y="6121988"/>
            <a:ext cx="949319" cy="6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13C62E63-08F0-390B-8848-9A60CDDE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77" y="4613040"/>
            <a:ext cx="1034472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Beachte: keine Multiplikation!!!</a:t>
                </a:r>
              </a:p>
              <a:p>
                <a:pPr lvl="1"/>
                <a:r>
                  <a:rPr lang="de-CH" dirty="0"/>
                  <a:t>Grund: 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Für jede Zeile: geht Von-Neumann-</a:t>
            </a:r>
            <a:br>
              <a:rPr lang="de-CH" dirty="0"/>
            </a:br>
            <a:r>
              <a:rPr lang="de-CH" dirty="0"/>
              <a:t>Instruktionszyklus durch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4992000" cy="5032375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  <a:p>
            <a:r>
              <a:rPr lang="de-CH" b="1" dirty="0"/>
              <a:t>V-N-Instruktionszyklus: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dirty="0"/>
              <a:t>: hole Instruktion: 597 aus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: mithilfe </a:t>
            </a:r>
            <a:r>
              <a:rPr lang="de-CH" dirty="0" err="1"/>
              <a:t>Instruction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übersetzen in «Lade in Akkumulator [5]» Wert in Slot «97»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: führe aus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  <a:p>
            <a:r>
              <a:rPr lang="de-CH" b="1" dirty="0"/>
              <a:t>V-N-Instruktionszyklus:</a:t>
            </a:r>
          </a:p>
          <a:p>
            <a:pPr lvl="1"/>
            <a:r>
              <a:rPr lang="de-CH" dirty="0"/>
              <a:t>…</a:t>
            </a:r>
          </a:p>
          <a:p>
            <a:pPr lvl="1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Aufbau eines Computers</a:t>
            </a:r>
          </a:p>
        </p:txBody>
      </p:sp>
    </p:spTree>
    <p:extLst>
      <p:ext uri="{BB962C8B-B14F-4D97-AF65-F5344CB8AC3E}">
        <p14:creationId xmlns:p14="http://schemas.microsoft.com/office/powerpoint/2010/main" val="287295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1BE9E-69C0-C420-9981-5206535C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von Computer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F9725-E2E6-2F19-D5B8-41A95F6CD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214"/>
            <a:ext cx="10515600" cy="4351338"/>
          </a:xfrm>
        </p:spPr>
        <p:txBody>
          <a:bodyPr/>
          <a:lstStyle/>
          <a:p>
            <a:r>
              <a:rPr lang="de-CH" dirty="0"/>
              <a:t>Schauen uns drei wichtige </a:t>
            </a:r>
            <a:r>
              <a:rPr lang="de-CH" b="1" dirty="0"/>
              <a:t>Bauteile</a:t>
            </a:r>
            <a:r>
              <a:rPr lang="de-CH" dirty="0"/>
              <a:t> an …</a:t>
            </a:r>
          </a:p>
          <a:p>
            <a:r>
              <a:rPr lang="de-CH" dirty="0"/>
              <a:t>… die in </a:t>
            </a:r>
            <a:r>
              <a:rPr lang="de-CH" i="1" dirty="0"/>
              <a:t>jedem</a:t>
            </a:r>
            <a:r>
              <a:rPr lang="de-CH" dirty="0"/>
              <a:t> Computer vorkommen</a:t>
            </a:r>
          </a:p>
        </p:txBody>
      </p:sp>
      <p:pic>
        <p:nvPicPr>
          <p:cNvPr id="4" name="Picture 2" descr="Amazon.in: Buy IT Hub 500 GB Desktop Internal Hard Disk Drive (HD 500gb)  Online at Low Prices in India | Wholesale IT Hub Reviews &amp; Ratings">
            <a:extLst>
              <a:ext uri="{FF2B5EF4-FFF2-40B4-BE49-F238E27FC236}">
                <a16:creationId xmlns:a16="http://schemas.microsoft.com/office/drawing/2014/main" id="{098E0F34-BB65-8BF3-FD29-605B92CA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4" y="2363459"/>
            <a:ext cx="1867414" cy="182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amsung - SSD 870 QVO 2.5&quot; 8 TB">
            <a:extLst>
              <a:ext uri="{FF2B5EF4-FFF2-40B4-BE49-F238E27FC236}">
                <a16:creationId xmlns:a16="http://schemas.microsoft.com/office/drawing/2014/main" id="{41742930-5B35-967E-8BC3-A80B38658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9931" r="19061" b="9931"/>
          <a:stretch/>
        </p:blipFill>
        <p:spPr bwMode="auto">
          <a:xfrm>
            <a:off x="2422686" y="2482437"/>
            <a:ext cx="1761596" cy="16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nscend JetDrive 820">
            <a:extLst>
              <a:ext uri="{FF2B5EF4-FFF2-40B4-BE49-F238E27FC236}">
                <a16:creationId xmlns:a16="http://schemas.microsoft.com/office/drawing/2014/main" id="{BB6132BC-2DD0-CB61-EDFE-CCC1A1668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r="38913"/>
          <a:stretch/>
        </p:blipFill>
        <p:spPr bwMode="auto">
          <a:xfrm rot="16200000">
            <a:off x="1963454" y="3403784"/>
            <a:ext cx="645141" cy="22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PE 815101-B21 (1 x 64GB, DDR4-2666, SO-DIMM)">
            <a:extLst>
              <a:ext uri="{FF2B5EF4-FFF2-40B4-BE49-F238E27FC236}">
                <a16:creationId xmlns:a16="http://schemas.microsoft.com/office/drawing/2014/main" id="{5C4B5C7D-BE1C-8763-E104-D7C35D1C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75" y="2360018"/>
            <a:ext cx="2670449" cy="20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PUs bald teurer? Intel warnt vor CPU-Knappheit - PC-WELT">
            <a:extLst>
              <a:ext uri="{FF2B5EF4-FFF2-40B4-BE49-F238E27FC236}">
                <a16:creationId xmlns:a16="http://schemas.microsoft.com/office/drawing/2014/main" id="{92ADB656-0BB8-6E1D-9757-27635C82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95" y="2886132"/>
            <a:ext cx="3610298" cy="18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837C23D-8387-A375-AC0C-AEF9DB2DAAC9}"/>
              </a:ext>
            </a:extLst>
          </p:cNvPr>
          <p:cNvSpPr txBox="1"/>
          <p:nvPr/>
        </p:nvSpPr>
        <p:spPr>
          <a:xfrm>
            <a:off x="947260" y="4804396"/>
            <a:ext cx="2677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Permanentspeicher</a:t>
            </a:r>
          </a:p>
          <a:p>
            <a:r>
              <a:rPr lang="de-CH" sz="2400" dirty="0"/>
              <a:t>(Festplatte, SSD)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E4F5F6-C774-5A0E-A7B5-B5E7F954A3FB}"/>
              </a:ext>
            </a:extLst>
          </p:cNvPr>
          <p:cNvSpPr txBox="1"/>
          <p:nvPr/>
        </p:nvSpPr>
        <p:spPr>
          <a:xfrm>
            <a:off x="5004193" y="4735336"/>
            <a:ext cx="2183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Arbeitsspeicher</a:t>
            </a:r>
          </a:p>
          <a:p>
            <a:r>
              <a:rPr lang="de-CH" sz="2400" dirty="0"/>
              <a:t>(RAM)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17A076-F2F1-C386-D52A-EEAAB7FAB98B}"/>
              </a:ext>
            </a:extLst>
          </p:cNvPr>
          <p:cNvSpPr txBox="1"/>
          <p:nvPr/>
        </p:nvSpPr>
        <p:spPr>
          <a:xfrm>
            <a:off x="9061129" y="4665685"/>
            <a:ext cx="1407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Prozessor</a:t>
            </a:r>
          </a:p>
          <a:p>
            <a:r>
              <a:rPr lang="de-CH" sz="2400" dirty="0"/>
              <a:t>(CPU)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4FF0E5C-F054-8948-D4C0-7DDE5F4FF67D}"/>
              </a:ext>
            </a:extLst>
          </p:cNvPr>
          <p:cNvSpPr/>
          <p:nvPr/>
        </p:nvSpPr>
        <p:spPr>
          <a:xfrm>
            <a:off x="423747" y="2341404"/>
            <a:ext cx="396983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36D80C-4513-4ACD-3360-40EDF62DF2B1}"/>
              </a:ext>
            </a:extLst>
          </p:cNvPr>
          <p:cNvSpPr/>
          <p:nvPr/>
        </p:nvSpPr>
        <p:spPr>
          <a:xfrm>
            <a:off x="4513559" y="2352873"/>
            <a:ext cx="358582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D95EFB-BA66-C9E5-CA40-A795ED5167A5}"/>
              </a:ext>
            </a:extLst>
          </p:cNvPr>
          <p:cNvSpPr/>
          <p:nvPr/>
        </p:nvSpPr>
        <p:spPr>
          <a:xfrm>
            <a:off x="8248848" y="2352873"/>
            <a:ext cx="3783317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7170" name="Picture 2" descr="Microsoft - Surface Laptop Studio (i7, 16GB, 512GB)">
            <a:extLst>
              <a:ext uri="{FF2B5EF4-FFF2-40B4-BE49-F238E27FC236}">
                <a16:creationId xmlns:a16="http://schemas.microsoft.com/office/drawing/2014/main" id="{1B5093CA-86E8-65B2-2282-E28178351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0741" r="22222" b="22983"/>
          <a:stretch/>
        </p:blipFill>
        <p:spPr bwMode="auto">
          <a:xfrm>
            <a:off x="6547514" y="60393"/>
            <a:ext cx="1878689" cy="13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Was ist ein Desktop PC: Einfach erklärt - CHIP">
            <a:extLst>
              <a:ext uri="{FF2B5EF4-FFF2-40B4-BE49-F238E27FC236}">
                <a16:creationId xmlns:a16="http://schemas.microsoft.com/office/drawing/2014/main" id="{FDFE9294-A574-2019-933E-BE12B9682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9DBDBD-04D2-9696-6B5F-2E63DFB4B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5737" y="60393"/>
            <a:ext cx="2467610" cy="18136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2AE454-C643-CDBD-ECC7-F25D1FC904D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9383" y="707884"/>
            <a:ext cx="1950749" cy="16449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F72FF2A-8C3D-1E71-DFF9-1A5E048FAD7F}"/>
              </a:ext>
            </a:extLst>
          </p:cNvPr>
          <p:cNvSpPr txBox="1"/>
          <p:nvPr/>
        </p:nvSpPr>
        <p:spPr>
          <a:xfrm>
            <a:off x="396003" y="5635393"/>
            <a:ext cx="416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Speichern von Filmen, </a:t>
            </a:r>
            <a:r>
              <a:rPr lang="de-CH" dirty="0" err="1"/>
              <a:t>Doks</a:t>
            </a:r>
            <a:r>
              <a:rPr lang="de-CH" dirty="0"/>
              <a:t>, …</a:t>
            </a:r>
          </a:p>
          <a:p>
            <a:pPr marL="285750" indent="-285750">
              <a:buFontTx/>
              <a:buChar char="-"/>
            </a:pPr>
            <a:r>
              <a:rPr lang="de-CH" dirty="0"/>
              <a:t>Installierte Programme</a:t>
            </a:r>
          </a:p>
          <a:p>
            <a:pPr marL="285750" indent="-285750">
              <a:buFontTx/>
              <a:buChar char="-"/>
            </a:pPr>
            <a:r>
              <a:rPr lang="de-CH" dirty="0"/>
              <a:t>Nach Herunterfahren noch vorhanden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29CA01-82EF-A2B5-E8C9-1F1EB0F747E9}"/>
              </a:ext>
            </a:extLst>
          </p:cNvPr>
          <p:cNvSpPr txBox="1"/>
          <p:nvPr/>
        </p:nvSpPr>
        <p:spPr>
          <a:xfrm>
            <a:off x="4546601" y="5506687"/>
            <a:ext cx="346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Temporäre Speicherung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Daten, die Programme im Moment benötigen</a:t>
            </a:r>
          </a:p>
          <a:p>
            <a:pPr marL="285750" indent="-285750">
              <a:buFontTx/>
              <a:buChar char="-"/>
            </a:pPr>
            <a:r>
              <a:rPr lang="de-CH" dirty="0"/>
              <a:t>Gelöscht nach Herunterfahren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4BFD67B-B3CF-3265-869F-F040D978EB85}"/>
              </a:ext>
            </a:extLst>
          </p:cNvPr>
          <p:cNvSpPr txBox="1"/>
          <p:nvPr/>
        </p:nvSpPr>
        <p:spPr>
          <a:xfrm>
            <a:off x="8319995" y="5516620"/>
            <a:ext cx="35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«Gehirn» des Computers</a:t>
            </a:r>
          </a:p>
          <a:p>
            <a:pPr marL="285750" indent="-285750">
              <a:buFontTx/>
              <a:buChar char="-"/>
            </a:pPr>
            <a:r>
              <a:rPr lang="de-CH" dirty="0"/>
              <a:t>Rechnet, führt Befehle aus</a:t>
            </a:r>
          </a:p>
        </p:txBody>
      </p:sp>
    </p:spTree>
    <p:extLst>
      <p:ext uri="{BB962C8B-B14F-4D97-AF65-F5344CB8AC3E}">
        <p14:creationId xmlns:p14="http://schemas.microsoft.com/office/powerpoint/2010/main" val="3760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1" grpId="0"/>
      <p:bldP spid="15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7301A-FBFB-0A0A-9E52-A7321672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Analogie Speicher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531D1-BCAA-DE96-F453-39104328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Analogie: </a:t>
            </a:r>
            <a:r>
              <a:rPr lang="de-CH" b="1" dirty="0"/>
              <a:t>Postfach</a:t>
            </a:r>
          </a:p>
          <a:p>
            <a:r>
              <a:rPr lang="de-CH" dirty="0"/>
              <a:t>Jedes Postfach hat:</a:t>
            </a:r>
          </a:p>
          <a:p>
            <a:pPr lvl="1"/>
            <a:r>
              <a:rPr lang="de-CH" b="1" dirty="0"/>
              <a:t>Adresse/Nummer </a:t>
            </a:r>
            <a:r>
              <a:rPr lang="de-CH" dirty="0"/>
              <a:t>(eindeutige Identifizierung)</a:t>
            </a:r>
          </a:p>
          <a:p>
            <a:pPr lvl="1"/>
            <a:r>
              <a:rPr lang="de-CH" b="1" dirty="0"/>
              <a:t>Inhalt</a:t>
            </a:r>
            <a:r>
              <a:rPr lang="de-CH" dirty="0"/>
              <a:t> (leer, Brief, Paket)</a:t>
            </a:r>
          </a:p>
          <a:p>
            <a:r>
              <a:rPr lang="de-CH" dirty="0"/>
              <a:t>Vorgehen beim Leeren von Postfach:</a:t>
            </a:r>
          </a:p>
          <a:p>
            <a:pPr lvl="1"/>
            <a:r>
              <a:rPr lang="de-CH" dirty="0"/>
              <a:t>Finde richtiges Postfach mithilfe von Adresse …</a:t>
            </a:r>
          </a:p>
          <a:p>
            <a:pPr lvl="1"/>
            <a:r>
              <a:rPr lang="de-CH" dirty="0"/>
              <a:t>… und nimm dort Inhalt heraus</a:t>
            </a:r>
          </a:p>
          <a:p>
            <a:r>
              <a:rPr lang="de-CH" dirty="0"/>
              <a:t>Speicher: Aufgeteilt in Bereiche:</a:t>
            </a:r>
          </a:p>
          <a:p>
            <a:pPr lvl="1"/>
            <a:r>
              <a:rPr lang="de-CH" dirty="0"/>
              <a:t>jeder hat eindeutige Adresse</a:t>
            </a:r>
          </a:p>
          <a:p>
            <a:pPr lvl="1"/>
            <a:r>
              <a:rPr lang="de-CH" dirty="0"/>
              <a:t>Kann Werte Speichern</a:t>
            </a:r>
          </a:p>
          <a:p>
            <a:r>
              <a:rPr lang="de-CH" dirty="0"/>
              <a:t>Mithilfe von Adresse kann man dann auf Werte zugreifen</a:t>
            </a:r>
          </a:p>
        </p:txBody>
      </p:sp>
      <p:pic>
        <p:nvPicPr>
          <p:cNvPr id="1028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697C484E-9A80-5028-8091-8C3CF25AB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9"/>
          <a:stretch/>
        </p:blipFill>
        <p:spPr bwMode="auto">
          <a:xfrm>
            <a:off x="7997772" y="1735218"/>
            <a:ext cx="3743486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1"/>
            <a:ext cx="10515600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6822"/>
            <a:ext cx="10974859" cy="5686477"/>
          </a:xfrm>
        </p:spPr>
        <p:txBody>
          <a:bodyPr>
            <a:normAutofit/>
          </a:bodyPr>
          <a:lstStyle/>
          <a:p>
            <a:r>
              <a:rPr lang="de-CH" sz="2400" dirty="0"/>
              <a:t>Grundidee zum Aufbau von Computer stammt von</a:t>
            </a:r>
            <a:br>
              <a:rPr lang="de-CH" sz="2400" dirty="0"/>
            </a:br>
            <a:r>
              <a:rPr lang="de-CH" sz="2400" b="1" dirty="0"/>
              <a:t>John von Neumann</a:t>
            </a:r>
            <a:r>
              <a:rPr lang="de-CH" sz="2400" dirty="0"/>
              <a:t> aus Jahr </a:t>
            </a:r>
            <a:r>
              <a:rPr lang="de-CH" sz="2400" b="1" dirty="0"/>
              <a:t>1945</a:t>
            </a:r>
          </a:p>
          <a:p>
            <a:r>
              <a:rPr lang="de-CH" sz="2400" dirty="0"/>
              <a:t>Hat </a:t>
            </a:r>
            <a:r>
              <a:rPr lang="de-CH" sz="2400" b="1" dirty="0"/>
              <a:t>Von-Neumann-Architektur </a:t>
            </a:r>
            <a:r>
              <a:rPr lang="de-CH" sz="2400" dirty="0"/>
              <a:t>vorgestellt</a:t>
            </a:r>
          </a:p>
          <a:p>
            <a:r>
              <a:rPr lang="de-CH" sz="2400" dirty="0"/>
              <a:t>Ein einfaches </a:t>
            </a:r>
            <a:r>
              <a:rPr lang="de-CH" sz="2400" b="1" dirty="0"/>
              <a:t>Modell</a:t>
            </a:r>
            <a:r>
              <a:rPr lang="de-CH" sz="2400" dirty="0"/>
              <a:t>, wie Computer aufgebaut ist und</a:t>
            </a:r>
            <a:br>
              <a:rPr lang="de-CH" sz="2400" dirty="0"/>
            </a:br>
            <a:r>
              <a:rPr lang="de-CH" sz="2400" dirty="0"/>
              <a:t> funktioniert:</a:t>
            </a:r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pPr marL="0" indent="0">
              <a:buNone/>
            </a:pPr>
            <a:endParaRPr lang="de-CH" sz="2400" b="1" dirty="0"/>
          </a:p>
          <a:p>
            <a:r>
              <a:rPr lang="de-CH" sz="2400" dirty="0"/>
              <a:t>Moderne Computer basieren (mehrheitlich) auf Von-Neumann-Architektur</a:t>
            </a:r>
          </a:p>
          <a:p>
            <a:r>
              <a:rPr lang="de-CH" sz="2400" dirty="0"/>
              <a:t>Später im Detail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64" y="34701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F5FE9269-C887-7111-827F-4149C299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3" y="2825915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Sprache des Computers (genauer: der CPU)</a:t>
            </a:r>
          </a:p>
        </p:txBody>
      </p:sp>
    </p:spTree>
    <p:extLst>
      <p:ext uri="{BB962C8B-B14F-4D97-AF65-F5344CB8AC3E}">
        <p14:creationId xmlns:p14="http://schemas.microsoft.com/office/powerpoint/2010/main" val="87907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1722</Words>
  <Application>Microsoft Macintosh PowerPoint</Application>
  <PresentationFormat>Breitbild</PresentationFormat>
  <Paragraphs>342</Paragraphs>
  <Slides>38</Slides>
  <Notes>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</vt:lpstr>
      <vt:lpstr>Assembler</vt:lpstr>
      <vt:lpstr>Ziele Unterrichtseinheit</vt:lpstr>
      <vt:lpstr>Lektion heute</vt:lpstr>
      <vt:lpstr>Teil 1</vt:lpstr>
      <vt:lpstr>Hardware von Computer</vt:lpstr>
      <vt:lpstr>Analogie Speicher</vt:lpstr>
      <vt:lpstr>Von-Neumann-Architektur</vt:lpstr>
      <vt:lpstr>Prozessor / CPU (Central processing unit)</vt:lpstr>
      <vt:lpstr>Teil 2</vt:lpstr>
      <vt:lpstr>Sprache der CPU</vt:lpstr>
      <vt:lpstr>Sprache der CPU</vt:lpstr>
      <vt:lpstr>Programmiersprachen</vt:lpstr>
      <vt:lpstr>Ausführen von Code (F5)</vt:lpstr>
      <vt:lpstr>Assembler</vt:lpstr>
      <vt:lpstr>Assembler</vt:lpstr>
      <vt:lpstr>Zusammenfassung</vt:lpstr>
      <vt:lpstr>Zusammenfassung: LÖSUNG</vt:lpstr>
      <vt:lpstr>Teil 3</vt:lpstr>
      <vt:lpstr>Anspruchsvolle Rechnung</vt:lpstr>
      <vt:lpstr>Addition in Assembler/Maschinensprache</vt:lpstr>
      <vt:lpstr>Addition: Vergleich</vt:lpstr>
      <vt:lpstr>PowerPoint-Präsentation</vt:lpstr>
      <vt:lpstr>Teil 4</vt:lpstr>
      <vt:lpstr>Lektion 2</vt:lpstr>
      <vt:lpstr>Von-Neumann-Architektur</vt:lpstr>
      <vt:lpstr>Von-Neumann-Architektur</vt:lpstr>
      <vt:lpstr>Von-Neumann-Architektur</vt:lpstr>
      <vt:lpstr>PowerPoint-Präsentation</vt:lpstr>
      <vt:lpstr>Von-Neumann-Architektur</vt:lpstr>
      <vt:lpstr>Assembler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162</cp:revision>
  <dcterms:created xsi:type="dcterms:W3CDTF">2022-06-06T12:24:46Z</dcterms:created>
  <dcterms:modified xsi:type="dcterms:W3CDTF">2022-06-08T08:19:10Z</dcterms:modified>
</cp:coreProperties>
</file>